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6" r:id="rId29"/>
    <p:sldId id="287" r:id="rId30"/>
    <p:sldId id="289" r:id="rId31"/>
    <p:sldId id="290" r:id="rId32"/>
    <p:sldId id="298" r:id="rId33"/>
    <p:sldId id="297" r:id="rId34"/>
    <p:sldId id="292" r:id="rId35"/>
    <p:sldId id="309" r:id="rId36"/>
    <p:sldId id="299" r:id="rId37"/>
    <p:sldId id="293" r:id="rId38"/>
    <p:sldId id="300" r:id="rId39"/>
    <p:sldId id="301" r:id="rId40"/>
    <p:sldId id="285" r:id="rId41"/>
    <p:sldId id="306" r:id="rId42"/>
    <p:sldId id="307" r:id="rId4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FDF9608D-949F-4B4A-B4FA-885E4103D980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8621EB3D-4477-48E5-835A-F3CFAA196A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57910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608D-949F-4B4A-B4FA-885E4103D980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EB3D-4477-48E5-835A-F3CFAA196A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02310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DF9608D-949F-4B4A-B4FA-885E4103D980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621EB3D-4477-48E5-835A-F3CFAA196A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46285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DF9608D-949F-4B4A-B4FA-885E4103D980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621EB3D-4477-48E5-835A-F3CFAA196A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989781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DF9608D-949F-4B4A-B4FA-885E4103D980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621EB3D-4477-48E5-835A-F3CFAA196A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2837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608D-949F-4B4A-B4FA-885E4103D980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EB3D-4477-48E5-835A-F3CFAA196A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42380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608D-949F-4B4A-B4FA-885E4103D980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EB3D-4477-48E5-835A-F3CFAA196A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17074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608D-949F-4B4A-B4FA-885E4103D980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EB3D-4477-48E5-835A-F3CFAA196A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684128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DF9608D-949F-4B4A-B4FA-885E4103D980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621EB3D-4477-48E5-835A-F3CFAA196A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4334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608D-949F-4B4A-B4FA-885E4103D980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EB3D-4477-48E5-835A-F3CFAA196A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42406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DF9608D-949F-4B4A-B4FA-885E4103D980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621EB3D-4477-48E5-835A-F3CFAA196A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3413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608D-949F-4B4A-B4FA-885E4103D980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EB3D-4477-48E5-835A-F3CFAA196A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36928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608D-949F-4B4A-B4FA-885E4103D980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EB3D-4477-48E5-835A-F3CFAA196A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0145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608D-949F-4B4A-B4FA-885E4103D980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EB3D-4477-48E5-835A-F3CFAA196A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9742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608D-949F-4B4A-B4FA-885E4103D980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EB3D-4477-48E5-835A-F3CFAA196A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8340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608D-949F-4B4A-B4FA-885E4103D980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EB3D-4477-48E5-835A-F3CFAA196A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06185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608D-949F-4B4A-B4FA-885E4103D980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EB3D-4477-48E5-835A-F3CFAA196A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192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9608D-949F-4B4A-B4FA-885E4103D980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1EB3D-4477-48E5-835A-F3CFAA196A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88430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  <p:sldLayoutId id="2147483820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2513" y="1241946"/>
            <a:ext cx="11054687" cy="254628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база, регламентирующая работу с детьми с ОВЗ и детьми-инвалидами в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</a:t>
            </a:r>
            <a:b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«НАЧАЛЬНАЯ ШКОЛА-ДЕТСКИЙ САД» П. </a:t>
            </a:r>
            <a:r>
              <a:rPr lang="ru-RU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ХАСЫН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0343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443552"/>
            <a:ext cx="12192001" cy="64144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79. Организация получения образования обучающимися с ограниченными возможностями здоровья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Содержание образования и условия организации обучения и воспитания обучающихся с ограниченными возможностями здоровья определяются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адаптированной образовательной программой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для инвалидов также в соответствии с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индивидуальной программой реабилитации инвалида.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Общее образование обучающихся с ограниченными возможностями здоровья осуществляется в организациях, осуществляющих образовательную деятельность по адаптированным основным общеобразовательным программам. В таких организациях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создаются специальные условия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образования указанными обучающимися.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Под специальными условиями для получения образования обучающимися с ограниченными возможностями здоровья в настоящем Федеральном законе понимаются условия обучения, воспитания и развития таких обучающихся, включающие в себя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специальных образовательных программ и методов обучения и воспитания, специальных учебников, учебных пособий и дидактических материалов, специальных технических средств обучения коллективного и индивидуального пользования, предоставление услуг ассистента (помощника), оказывающего обучающимся необходимую техническую помощь, проведение групповых и индивидуальных коррекционных занятий, обеспечение доступа в здания организаций, осуществляющих образовательную деятельность, и другие условия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без которых невозможно или затруднено освоение образовательных программ обучающимися с ограниченными возможностями здоровья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9278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0958" y="1744784"/>
            <a:ext cx="10820400" cy="511321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образовательный стандарт дошкольного образования (Утвержден приказом Министерства образования и науки РФ от 17.10.2013г. № 1155)</a:t>
            </a:r>
          </a:p>
          <a:p>
            <a:pPr marL="514350" indent="-514350">
              <a:buAutoNum type="romanUcPeriod"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 В Стандарте учитываются: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потребности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ребенка, связанные с его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жизненной ситуацией и состоянием здоровья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определяющие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особые условия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им образования (далее - особые образовательные потребности),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потребности отдельных категорий детей, в том числе с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ограниченными возможностями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3940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830" y="1501254"/>
            <a:ext cx="12069170" cy="51588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1.4. Основные принципы дошкольного образования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построение образовательной деятельности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индивидуальных особенностей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ребенка, при котором сам ребенок становится активным в выборе содержания своего образования, становится субъектом образования (далее - индивидуализация дошкольного образования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1.5. Стандарт направлен на достижение следующих целей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обеспечение государством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равенства возможностей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каждого ребенка в получении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1.6. Стандарт направлен на решение следующих задач: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охраны и укрепления физического и психического здоровья детей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их эмоционального благополучия;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обеспечения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равных возможностей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том числе ограниченных возможностей здоровья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741309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2012" y="1596788"/>
            <a:ext cx="11655188" cy="5090615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создания благоприятных условий развития детей в соответствии с их возрастными 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индивидуальными особенностями и склонностями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развития способностей и творческого потенциала каждого ребенка как субъекта отношений с самим собой, другими детьми, взрослыми и миром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обеспечения вариативности и разнообразия содержания Программ и организационных форм дошкольного образования, возможности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Программ различной направленности с учетом образовательных потребностей, способностей и состояния здоровья детей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формирования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социокультурной среды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соответствующей возрастным,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индивидуальным, психологическим и физиологическим особенностям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обеспечения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психолого-педагогической поддержки семьи и повышения компетентности родителей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(законных представителей) в вопросах развития и образования, охраны и укрепления здоровья детей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9758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746913"/>
            <a:ext cx="10820400" cy="4471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1.7. Стандарт является основой для: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разработки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вариативных примерных образовательных программ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(далее - примерные программы);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разработки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нормативов финансового обеспечения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Программы и нормативных затрат на оказание государственной (муниципальной) услуги в сфере дошкольного образования;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оказания помощи родителям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(законным представителям) в воспитании детей, охране и укреплении их физического и психического здоровья, в развитии индивидуальных способностей и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необходимой коррекции нарушений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развития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5095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478" y="777924"/>
            <a:ext cx="11914495" cy="59845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ТРЕБОВАНИЯ К СТРУКТУРЕ ОБРАЗОВАТЕЛЬНОЙ ПРОГРАММЫ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И ЕЕ ОБЪЕМУ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Программа определяет содержание и организацию образовательной деятельности на уровне дошкольного образования.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обеспечивает развитие личности детей дошкольного возраста в различных видах общения и деятельности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их возрастных, индивидуальных психологических и физиологических особенностей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должна быть направлена на решение задач, указанных в пункте 1.6 Стандарта.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 Структурные подразделения в одной Организации (далее - Группы)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реализовывать разные Программы.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2.3. Программа формируется как программа психолого-педагогической поддержки позитивной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социализации и индивидуализации, развития личности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дошкольного возраста и определяет комплекс основных характеристик дошкольного образования (объем, содержание и планируемые результаты в виде целевых ориентиров дошкольного образования).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2.4. Программа направлена на: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развития ребенка, открывающих возможности для его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позитивной социализации, его личностного развития,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инициативы и творческих способностей на основе сотрудничества со взрослыми и сверстниками и соответствующим возрасту видам деятельности;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развивающей образовательной среды, которая представляет собой систему условий социализации и индивидуализации детей.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4570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832" y="1308056"/>
            <a:ext cx="11692720" cy="54066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2.11.1. Целевой раздел включает в себя пояснительную записку и планируемые результаты освоения программы.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 должна раскрывать: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реализации Программы;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и подходы к формированию Программы;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значимые для разработки и реализации Программы характеристики, в том числе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особенностей развития детей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раннего и дошкольного возраста.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освоения Программы конкретизируют требования Стандарта к целевым ориентирам в обязательной части и части, формируемой участниками образовательных отношений,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возрастных возможностей и индивидуальных различий (индивидуальных траекторий развития) детей, а также особенностей развития детей с ограниченными возможностями здоровья, в том числе детей-инвалидов (далее - дети с ограниченными возможностями здоровья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7453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069" y="1419367"/>
            <a:ext cx="11846255" cy="5295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2.11.2. Содержательный раздел представляет общее содержание Программы, обеспечивающее полноценное развитие личности детей.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 Программы должен включать: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описание образовательной деятельности в соответствии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направлениями развития ребенка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представленными в пяти образовательных областях, с учетом используемых вариативных примерных основных образовательных программ дошкольного образования и методических пособий, обеспечивающих реализацию данного содержания;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описание вариативных форм, способов, методов и средств реализации Программы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возрастных и индивидуальных особенностей воспитанников, специфики их образовательных потребностей и интересов;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описание образовательной деятельности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профессиональной коррекции нарушений развития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в случае, если эта работа предусмотрена Программой.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 формируемая участниками образовательных отношений, может включать различные направления, выбранные участниками образовательных отношений из числа парциальных и иных программ и/или созданных ими самостоятельно.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14497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28048"/>
            <a:ext cx="12192000" cy="59299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коррекционной работы и/или инклюзивного образования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включается в Программу, если планируется ее освоение детьми с ограниченными возможностями здоровья.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раздел должен содержать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условия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образования детьми с ограниченными возможностями здоровья, в том числе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механизмы адаптации Программы для указанных детей, использование специальных образовательных программ и методов, специальных методических пособий и дидактических материалов, проведение групповых и индивидуальных коррекционных занятий и осуществления квалифицированной коррекции нарушений их развития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Коррекционная работа и/или инклюзивное образование должны быть направлены на: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обеспечение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коррекции нарушений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различных категорий детей с ограниченными возможностями здоровья, оказание им квалифицированной помощи в освоении Программы;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детьми с ограниченными возможностями здоровья Программы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их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разностороннее развитие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возрастных и индивидуальных особенностей и особых образовательных потребностей,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адаптации.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Коррекционная работа и/или инклюзивное образование детей с ограниченными возможностями здоровья, осваивающих Программу в Группах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комбинированной и компенсирующей направленности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том числе и для детей со сложными (комплексными) нарушениями), должны учитывать особенности развития и специфические образовательные потребности каждой категории детей.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26400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419367"/>
            <a:ext cx="10820400" cy="491319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2.13. Дополнительным разделом Программы является текст ее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краткой презентации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Краткая презентация Программы должна быть ориентирована на родителей (законных представителей) детей и доступна для ознакомления.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краткой презентации Программы должны быть указаны: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возрастные и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иные категории детей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которых ориентирована Программа Организации, в том числе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детей с ограниченными возможностями здоровья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Программа предусматривает особенности ее реализации для этой категории детей;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используемые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программы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характеристика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педагогического коллектива с семьями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4920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3258" y="621071"/>
            <a:ext cx="7466463" cy="1293028"/>
          </a:xfrm>
        </p:spPr>
        <p:txBody>
          <a:bodyPr>
            <a:normAutofit/>
          </a:bodyPr>
          <a:lstStyle/>
          <a:p>
            <a:pPr algn="l"/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уровень:</a:t>
            </a:r>
            <a:endParaRPr lang="ru-RU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489" y="1914099"/>
            <a:ext cx="11450471" cy="4159155"/>
          </a:xfrm>
        </p:spPr>
        <p:txBody>
          <a:bodyPr/>
          <a:lstStyle/>
          <a:p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«Об образовании в Российской Федерации» №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273 от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декабря 2012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2. Основные понятия, используемые в настоящем Федеральном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законе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16)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обучающийся с ограниченными возможностями здоровья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физическое лицо, имеющее недостатки в физическом и (или) психологическом развитии, подтвержденные психолого-медико-педагогической комиссией и препятствующие получению образования без создания специальных условий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23)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учебный план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учебный план, обеспечивающий освоение образовательной программы на основе индивидуализации ее содержания с учетом особенностей и образовательных потребностей конкретного обучающегося;</a:t>
            </a:r>
          </a:p>
        </p:txBody>
      </p:sp>
    </p:spTree>
    <p:extLst>
      <p:ext uri="{BB962C8B-B14F-4D97-AF65-F5344CB8AC3E}">
        <p14:creationId xmlns="" xmlns:p14="http://schemas.microsoft.com/office/powerpoint/2010/main" val="37398166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899" y="1583140"/>
            <a:ext cx="11518710" cy="5076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ТРЕБОВАНИЯ К УСЛОВИЯМ РЕАЛИЗАЦИИ ОСНОВНОЙ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ОБРАЗОВАНИЯ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3.2.2. Для получения без дискриминации качественного образования детьми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ограниченными возможностями здоровья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создаются необходимые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для диагностики и коррекции нарушений развития и социальной адаптации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оказания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ранней коррекционной помощи на основе специальных психолого-педагогических подходов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наиболее подходящих для этих детей языков, методов, способов общения и условий, в максимальной степени способствующих получению дошкольного образования, а также социальному развитию этих детей, в том числе посредством организации инклюзивного образования детей с ограниченными возможностями здоровья.</a:t>
            </a:r>
          </a:p>
        </p:txBody>
      </p:sp>
    </p:spTree>
    <p:extLst>
      <p:ext uri="{BB962C8B-B14F-4D97-AF65-F5344CB8AC3E}">
        <p14:creationId xmlns="" xmlns:p14="http://schemas.microsoft.com/office/powerpoint/2010/main" val="36967070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91821"/>
            <a:ext cx="12192000" cy="5766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3.2.3. При реализации Программы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проводиться оценка индивидуального развития детей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Такая оценка производится педагогическим работником в рамках педагогической диагностики (оценки индивидуального развития детей дошкольного возраста, связанной с оценкой эффективности педагогических действий и лежащей в основе их дальнейшего планирования).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педагогической диагностики (мониторинга) могут использоваться исключительно для решения следующих образовательных задач: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индивидуализации образования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том числе поддержки ребенка,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построения его образовательной траектории или профессиональной коррекции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особенностей его развития);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необходимости используется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диагностика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детей (выявление и изучение индивидуально-психологических особенностей детей), которую проводят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квалифицированные специалисты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(педагоги-психологи, психологи).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ребенка в психологической диагностике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только с согласия его родителей (законных представителей).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психологической диагностики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использоваться для решения задач психологического сопровождения и проведения квалифицированной коррекции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детей.</a:t>
            </a:r>
          </a:p>
        </p:txBody>
      </p:sp>
    </p:spTree>
    <p:extLst>
      <p:ext uri="{BB962C8B-B14F-4D97-AF65-F5344CB8AC3E}">
        <p14:creationId xmlns="" xmlns:p14="http://schemas.microsoft.com/office/powerpoint/2010/main" val="307814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64777"/>
            <a:ext cx="12192000" cy="5493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3.2.4.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Наполняемость Группы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с учетом возраста детей, их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состояния здоровья, специфики Программы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3.2.5. Условия, необходимые для создания социальной ситуации развития детей,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специфике дошкольного возраста, предполагают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установление правил взаимодействия в разных ситуациях: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позитивных, доброжелательных отношений между детьми, в том числе принадлежащими к разным национально-культурным, религиозным общностям и социальным слоям, а также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имеющими различные (в том числе ограниченные) возможности здоровья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3.2.7. Для коррекционной работы с детьми с ограниченными возможностями здоровья, осваивающими Программу совместно с другими детьми в Группах комбинированной направленности,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создаваться условия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соответствии с перечнем и планом реализации индивидуально ориентированных коррекционных мероприятий, обеспечивающих удовлетворение особых образовательных потребностей детей с ограниченными возможностями здоровья.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создании условий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работы с детьми-инвалидами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осваивающими Программу, должна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учитываться индивидуальная программа реабилитации ребенка-инвалида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7055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87836"/>
            <a:ext cx="12192000" cy="5270164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3.4.3. При работе в Группах для детей с ограниченными возможностями здоровья в Организации могут быть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 предусмотрены должности педагогических работников, имеющих соответствующую квалификацию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работы с данными ограничениями здоровья детей,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ассистентов (помощников),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оказывающих детям необходимую помощь.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предусматривать должности соответствующих педагогических работников </a:t>
            </a: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каждой Группы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детей с ограниченными возможностями здоровья.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3.4.4. При организации инклюзивного образования: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включении в Группу детей с ограниченными возможностями здоровья к реализации Программы могут быть привлечены дополнительные педагогические работники, имеющие соответствующую квалификацию для работы с данными ограничениями здоровья детей. Рекомендуется привлекать соответствующих педагогических работников для каждой Группы, в которой организовано инклюзивное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96764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03590"/>
            <a:ext cx="12192000" cy="54544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3.6.3.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 реализации образовательной программы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должно осуществляться в объеме определяемых органами государственной власти субъектов Российской Федерации нормативов обеспечения государственных гарантий реализации прав на получение общедоступного и бесплатного дошкольного образования. Указанные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определяются в соответствии со Стандартом, с учетом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типа Организации, специальных условий получения образования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детьми с ограниченными возможностями здоровья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(специальные условия образования - специальные образовательные программы, методы и средства обучения, учебники, учебные пособия, дидактические и наглядные материалы, технические средства обучения коллективного и индивидуального пользования (включая специальные)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коммуникации и связи, сурдоперевод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реализации образовательных программ,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 образовательных учреждений и прилегающих к ним территорий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свободного доступа всех категорий лиц с ограниченными возможностями здоровья, а также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педагогические, психолого-педагогические, медицинские, социальные и иные услуги,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обеспечивающие адаптивную среду образования и безбарьерную среду жизнедеятельности, без которых освоение образовательных программ лицами с ограниченными возможностями здоровья затруднено),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дополнительного профессионального образования педагогических работников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обеспечения безопасных условий обучения и воспитания, охраны здоровья детей, направленности Программы, категории детей, форм обучения и иных особенностей образовательной деятельности, и должен быть достаточным и необходимым для осуществления Организацией:</a:t>
            </a:r>
          </a:p>
        </p:txBody>
      </p:sp>
    </p:spTree>
    <p:extLst>
      <p:ext uri="{BB962C8B-B14F-4D97-AF65-F5344CB8AC3E}">
        <p14:creationId xmlns="" xmlns:p14="http://schemas.microsoft.com/office/powerpoint/2010/main" val="23548930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460310"/>
            <a:ext cx="10820400" cy="475837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 России от 28.02.2014 N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08-249 «Комментарии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дошкольного образования»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Настоящие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комментарии  были разработаны ФГАУ "Федеральный институт развития образования"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вопросов, возникающих у руководителей и специалистов органов государственной власти субъектов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Федерации,  осуществляющих  государственное  управление  в  сфере  образования,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руководителей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 организаций,  реализующих  образовательные  программы  дошкольного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практических работников дошкольного образования.</a:t>
            </a:r>
          </a:p>
        </p:txBody>
      </p:sp>
    </p:spTree>
    <p:extLst>
      <p:ext uri="{BB962C8B-B14F-4D97-AF65-F5344CB8AC3E}">
        <p14:creationId xmlns="" xmlns:p14="http://schemas.microsoft.com/office/powerpoint/2010/main" val="11765607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14901"/>
            <a:ext cx="12192000" cy="53430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Комментарии к разделу II пункта 2.7 (первый абзац)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Указанная норма означает, что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образовательной программы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(программ) ДОО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должно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заранее  расписано  по  конкретным  образовательным  областям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поскольку  оно 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конкретной 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ситуацией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 группе,  а  именно: 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индивидуальными  склонностями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детей,  их 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интересами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особенностями 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Педагоги,  работающие  по  программам,  ориентированным  на  ребенка,  обычно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формируют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 по  ходу  образовательной  деятельности,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решая  задачи  развития  детей 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 сложившейся  образовательной  ситуации,  опираясь  на  интересы  отдельного  ребенка  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детей.  Это  означает,  что  конкретное  содержание  образовательной  программы  выполняет  роль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развития, подбирается по мере постановки и решения развивающих задач и не всегда может быть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задано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заранее.  Кроме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на  практике  конкретное  содержание  образовательной  деятельности  обычно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 детей  одновременно  в  разных  областях  -  например,  в  области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коммуникативного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познавательного и речевого развития, или социально-коммуникативного, художественно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эстетического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 физического  развития  и  т.д.  Таким  образом,  определенная  образовательная  технология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содержательное  наполнение  образовательной  деятельности  часто  связано  с  работой  педагога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одновременно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разных образовательных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областях. В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 же  время,  существуют  примерные  программы,  которые  подробно  расписывают  определенное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содержание. Если Организация принимает за основу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своей Программы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такую примерную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следует сделать ссылку именно на эту Программу.</a:t>
            </a:r>
          </a:p>
        </p:txBody>
      </p:sp>
    </p:spTree>
    <p:extLst>
      <p:ext uri="{BB962C8B-B14F-4D97-AF65-F5344CB8AC3E}">
        <p14:creationId xmlns="" xmlns:p14="http://schemas.microsoft.com/office/powerpoint/2010/main" val="2666191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46664"/>
            <a:ext cx="12192000" cy="54113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Комментарии к разделу III пункта 3.2.3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Положением о психолого-медико-педагогической комиссии, утвержденным приказом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 от  20  сентября  2013  г.  N  1082,  ребенку  с  ограниченными  возможностями  здоровья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пройти  обследование  на  заседании  психолого-медико-педагогической  комиссии  (далее  -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ПМПК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получить рекомендации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Комментарии к разделу III пункта 3.2.7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частью 1 статьи 79 Закона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"...  содержание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обучения и воспитания обучающихся с ограниченными возможностями здоровья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 -  ОВЗ)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определяются адаптированной образовательной программой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для инвалидов также в соответствии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индивидуальной программой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реабилитации инвалида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".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 с этим,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общего образования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детьми с ОВЗ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Организациях должны разрабатываться соответствующие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адаптированные основные общеобразовательные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(отдельными документами)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особенностей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психофизического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и индивидуальных возможностей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Индивидуальную программу реабилитации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разрабатывает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Бюро медико-социальной экспертизы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Федерального закона N181-ФЗ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быть созданы в соответствии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Рекомендациями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ПМПК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(приказ Минобрнауки России от 20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2013 г.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N1082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"Об утверждении Положения о психолого-медико-педагогической комиссии").</a:t>
            </a:r>
          </a:p>
        </p:txBody>
      </p:sp>
    </p:spTree>
    <p:extLst>
      <p:ext uri="{BB962C8B-B14F-4D97-AF65-F5344CB8AC3E}">
        <p14:creationId xmlns="" xmlns:p14="http://schemas.microsoft.com/office/powerpoint/2010/main" val="15465076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815152"/>
            <a:ext cx="10820400" cy="44035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Комментарии к разделу III пунктов 3.4.3 и 3.4.4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Педагогическими  работниками,  дополнительно  привлекаемыми  для  обеспечения  реализации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группах для детей с ОВЗ (пункт 3.4.3 Стандарта) и в общеразвивающих группах, 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обучаются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ОВЗ (пункт 3.4.3 Стандарта), являются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учителя-дефектологи, учителя-логопеды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необходимости,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педагоги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Рекомендованное количество соответствующих педагогов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расчете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одну группу (для обоих случаев) составляет 1 ставку на группу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619208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1473958"/>
            <a:ext cx="12078269" cy="53840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САНПИН 2.4.1.3049-13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1.11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Рекомендуемое количество детей в группах </a:t>
            </a:r>
            <a:r>
              <a:rPr lang="ru-RU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компенсирующей направленности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до 3 лет и старше 3 лет, соответственно, не должно превышать: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с тяжелыми нарушениями речи - 6 и 10 детей;</a:t>
            </a:r>
            <a:b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с фонетико-фонематическими нарушениями речи в возрасте старше 3 лет - </a:t>
            </a:r>
            <a:r>
              <a:rPr lang="ru-RU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детей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организовывать разновозрастные (смешанные) группы детей в дошкольных образовательных организациях компенсирующей направленности с учетом возможности организации в них режима дня, соответствующего анатомо-физиологическим особенностям каждой возрастной группы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1575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3221" y="2251882"/>
            <a:ext cx="10820400" cy="3302758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27)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инклюзивное образование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28)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образовательная программа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образовательная программа, адаптированная для обучения лиц с ограниченными возможностями здоровья с учетом особенностей их психофизического развития, индивидуальных возможностей и при необходимости обеспечивающая коррекцию нарушений развития и социальную адаптацию указанных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7685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535" y="764274"/>
            <a:ext cx="12192000" cy="6093725"/>
          </a:xfrm>
        </p:spPr>
        <p:txBody>
          <a:bodyPr>
            <a:normAutofit lnSpcReduction="10000"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Министерство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и науки Российской Федерации «О коррекционном и инклюзивном образовании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детей» от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июня 2013 года №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ИР-535/07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 с реализуемой в рамках вступающего в силу 1 сентября 2013 года Федерального закона от 29 декабря 2012 г. № 273 "Об образовании в Российской Федерации" реструктуризацией образовательных учреждений для детей с ограниченными возможностями здоровья Минобрнауки России направляет разъяснения своей позиции в части коррекционного и инклюзивного образования детей.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Вопрос 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выборе образовательного и реабилитационного маршрута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ребенка-инвалида, в том числе об определении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и степени его инклюзии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(интеграции) в образовательную среду,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решаться психолого-медико-педагогическими комиссиями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исходя, прежде всего, из потребностей, особенностей развития и возможностей ребенка, с непосредственным участием его родителей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Департамент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считает необходимым обратить внимание на функционирование существующей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сети специальных (коррекционных) образовательных учреждений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учетом того, что для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детей более целесообразным является обучение в специальном (коррекционном) образовательном учреждении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Такие учреждения на современном этапе могут выполнять функции учебно-методических (ресурсных) центров, оказывающих методическую помощь педагогическим работникам общеобразовательных учреждений, психолого-педагогическую помощь детям и их родителям, координировать работу в этом направлении системы образования субъекта Российской Федерации.</a:t>
            </a:r>
          </a:p>
        </p:txBody>
      </p:sp>
    </p:spTree>
    <p:extLst>
      <p:ext uri="{BB962C8B-B14F-4D97-AF65-F5344CB8AC3E}">
        <p14:creationId xmlns="" xmlns:p14="http://schemas.microsoft.com/office/powerpoint/2010/main" val="24042012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7672"/>
            <a:ext cx="12192000" cy="6380328"/>
          </a:xfrm>
        </p:spPr>
        <p:txBody>
          <a:bodyPr>
            <a:normAutofit lnSpcReduction="10000"/>
          </a:bodyPr>
          <a:lstStyle/>
          <a:p>
            <a:r>
              <a:rPr lang="ru-RU" sz="3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"О социальной защите инвалидов в Российской Федерации" от 24 ноября </a:t>
            </a:r>
            <a:r>
              <a:rPr lang="ru-RU" sz="35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1995 </a:t>
            </a:r>
            <a:r>
              <a:rPr lang="ru-RU" sz="3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endParaRPr lang="ru-RU" sz="35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Настоящий Федеральный закон определяет государственную политику в области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защиты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инвалидов в Российской Федерации, целью которой является обеспечение инвалидам равных с другими гражданами возможностей в реализации гражданских, экономических, политических и других прав и свобод, предусмотренных Конституцией Российской Федерации, а также в соответствии с общепризнанными принципами и нормами международного права и международными договорами Российской Федерации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лицо, которое имеет нарушение здоровья со стойким расстройством функций организма, обусловленное заболеваниями, последствиями травм или дефектами, приводящее к ограничению жизнедеятельности и вызывающее необходимость его социальной защиты.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Ограничение жизнедеятельности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полная или частичная утрата лицом способности или возможности осуществлять самообслуживание, самостоятельно передвигаться, ориентироваться, общаться, контролировать свое поведение, обучаться и заниматься трудовой деятельностью.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степени расстройства функций организма лицам, признанным инвалидами, устанавливается группа инвалидности, 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лицам в возрасте до 18 лет устанавливается категория "ребенок-инвалид".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 инвалидом осуществляется федеральным учреждением медико-социальной экспертизы.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12532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41444"/>
            <a:ext cx="12192000" cy="62165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11. Индивидуальная программа реабилитации или абилитации инвалида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реабилитации или абилитации инвалида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комплекс оптимальных для инвалида реабилитационных мероприятий, включающий в себя отдельные виды, формы, объемы, сроки и порядок реализации медицинских, профессиональных и других реабилитационных мер, направленных на восстановление, компенсацию нарушенных функций организма, формирование, восстановление, компенсацию способностей инвалида к выполнению определенных видов деятельности.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реабилитации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абилитации инвалида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обязательной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исполнения соответствующими органами государственной власти, органами местного самоуправления,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организациями независимо от организационно-правовых форм и форм собственности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реабилитации или абилитации инвалида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как реабилитационные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мероприятия, технические средства реабилитации и услуги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предоставляемые инвалиду с освобождением от платы в соответствии с федеральным перечнем реабилитационных мероприятий, технических средств реабилитации и услуг, предоставляемых инвалиду, так и реабилитационные мероприятия, технические средства реабилитации и услуги, в оплате которых принимают участие сам инвалид либо другие лица или организации независимо от организационно-правовых форм и форм собственности.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реабилитации или абилитации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 для инвалида рекомендательный характер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он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вправе отказаться от того или иного вида, формы и объема реабилитационных мероприятий, а также от реализации программы в целом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Инвалид вправе самостоятельно решить вопрос об обеспечении себя конкретным техническим средством реабилитации или видом реабилитации, включая кресла-коляски, протезно-ортопедические изделия, печатные издания со специальным шрифтом, звукоусиливающую аппаратуру, сигнализаторы, видеоматериалы с субтитрами или сурдопереводом, другими аналогичными средствами.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(или лица, представляющего его интересы) от индивидуальной программы реабилитации или абилитации в целом или от реализации отдельных ее частей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освобождает соответствующие органы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власти, органы местного самоуправления, а также организации независимо от организационно-правовых форм и форм собственности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ответственности за ее исполнение и не дает инвалиду права на получение компенсации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размере стоимости реабилитационных мероприятий, предоставляемых бесплатно.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</a:t>
            </a:r>
            <a:r>
              <a:rPr lang="ru-RU" sz="16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медико-социальной экспертизы </a:t>
            </a: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направляют выписки из индивидуальной программы реабилитации или абилитации инвалида в соответствующие органы исполнительной власти, органы местного самоуправления, организации независимо от их организационно-правовых форм,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которые возложено проведение мероприятий, предусмотренных индивидуальной программой реабилитации или абилитации инвалида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36143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378424"/>
            <a:ext cx="10820400" cy="48402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19. Образование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инвалидов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невозможности обучения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детей-инвалидов по основным общеобразовательным программам в организациях, осуществляющих образовательную деятельность, органы, осуществляющие управление в сфере образования, с согласия родителей (законных представителей) детей-инвалидов обеспечивают организацию обучения детей-инвалидов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основным общеобразовательным программам на дому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организации обучения детей-инвалидов на дому являются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в письменной форме их родителей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(законных представителей) и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медицинской организации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выданное в порядке и на условиях, которые определяются федеральным органом исполнительной власти, осуществляющим выработку и реализацию государственной политики и нормативное правовое регулирование в сфере здравоохранения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24189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583140"/>
            <a:ext cx="10820400" cy="4635546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Минобрнауки России от 09.11.2015 N 1309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обеспечения условий доступности для инвалидов объектов и предоставляемых услуг в сфере образования, а также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оказания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 при этом необходимой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помощи»</a:t>
            </a:r>
          </a:p>
          <a:p>
            <a:pPr marL="0" indent="0">
              <a:buNone/>
            </a:pPr>
            <a:endParaRPr lang="ru-RU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35281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49188" y="2279275"/>
            <a:ext cx="8610600" cy="1293028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ДОУ</a:t>
            </a:r>
            <a:endParaRPr lang="ru-RU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99006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534" y="191069"/>
            <a:ext cx="11996382" cy="666693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30.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(ФЗ 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 в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 Ф» 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273 от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29.12.12 г.) Локальные 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акты, содержащие нормы, регулирующие образовательные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Образовательная организация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принимает локальные нормативные акты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содержащие нормы, регулирующие образовательные отношения (далее - локальные нормативные акты), в пределах своей компетенции в соответствии с законодательством Российской Федерации в порядке, установленном ее уставом.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Образовательная организация принимает локальные нормативные акты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основным вопросам организации и осуществления образовательной деятельности, в том числе регламентирующие правила приема обучающихся,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занятий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обучающихся,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периодичность и порядок текущего контроля успеваемости и промежуточной аттестации обучающихся, порядок и основания перевода, отчисления и восстановления обучающихся, порядок оформления возникновения, приостановления и прекращения отношений между образовательной организацией и обучающимися и (или) родителями (законными представителями) несовершеннолетних обучающихся.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При принятии локальных нормативных актов, затрагивающих права обучающихся и работников образовательной организации,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учитывается мнение советов обучающихся, советов родителей, представительных органов обучающихся, а также в порядке и в случаях, которые предусмотрены трудовым законодательством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представительных органов работников (при наличии таких представительных органов).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Нормы локальных нормативных актов, ухудшающие положение обучающихся или работников образовательной организации по сравнению с установленным законодательством об образовании, трудовым законодательством положением либо принятые с нарушением установленного порядка, не применяются и подлежат отмене образовательной организацией.</a:t>
            </a:r>
          </a:p>
        </p:txBody>
      </p:sp>
    </p:spTree>
    <p:extLst>
      <p:ext uri="{BB962C8B-B14F-4D97-AF65-F5344CB8AC3E}">
        <p14:creationId xmlns="" xmlns:p14="http://schemas.microsoft.com/office/powerpoint/2010/main" val="27597886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перечня локальных нормативных актов по основным вопросам организации и осуществлении образовательной деятельности осуществляется в соответствии с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письмом Минобрнауки России от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01.04.2013г.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ИР-170/17.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Федеральном законе "Об образовании в Российской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19.34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принимают локальные нормативные акты по основным вопросам организации и осуществления образовательной деятельности, в том числе регламентирующие: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приема обучающихся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занятий обучающихся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формы, периодичность и порядок текущего контроля успеваемости и промежуточной аттестации обучающихся;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порядок и основания перевода, отчисления и восстановления обучающихся, порядок оформления возникновения, приостановления и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прекращения отношений между образовательной организацией и обучающимися и (или) родителями (законными представителями) несовершеннолетних обучающихся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размеры государственной академической стипендии студентам, государственной социальной стипендии студентам, государственной стипендии аспирантам, ординаторам, ассистентам-стажерам;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размер платы за пользование жилым помещением и коммунальные услуги в общежитии для обучающихся, а также порядок предоставления обучающимся по основным образовательным программам среднего профессионального и высшего образования по очной форме обучения жилого помещения в общежитии;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порядок и случаи снижения размера платы за пользование жилым помещением и коммунальные услуги в общежитии для обучающихся или невзимания ее с отдельных категорий обучающихся;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порядок создания, организации работы, принятия решений комиссией по урегулированию споров между участниками образовательных отношений и их исполнения;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основания и порядок снижения стоимости платных образовательных услуг;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10) порядок и формы проведения итоговой аттестации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41528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830" y="95534"/>
            <a:ext cx="12192000" cy="676246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11) порядок оформления документов об образовании и (или) квалификации на иностранном языке;</a:t>
            </a:r>
          </a:p>
          <a:p>
            <a:pPr marL="0" indent="0">
              <a:buNone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12) образцы документов об образовании и (или) квалификации, выдаваемых лицам, прошедшим итоговую аттестацию;</a:t>
            </a:r>
          </a:p>
          <a:p>
            <a:pPr marL="0" indent="0">
              <a:buNone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13) образец справки об обучении или о периоде обучения;</a:t>
            </a:r>
          </a:p>
          <a:p>
            <a:pPr marL="0" indent="0">
              <a:buNone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14) образец и порядок выдачи документов об обучении по образовательным программам, по которым не предусмотрено проведение итоговой аттестации;</a:t>
            </a:r>
          </a:p>
          <a:p>
            <a:pPr marL="0" indent="0">
              <a:buNone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15) минимальное количество баллов единого государственного экзамена по общеобразовательным предметам, соответствующим специальности или направлению подготовки, по которым проводится прием на обучение, в том числе целевой прием, если минимальное количество баллов единого государственного экзамена не установлено учредителем такой образовательной организации;</a:t>
            </a:r>
          </a:p>
          <a:p>
            <a:pPr marL="0" indent="0">
              <a:buNone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16) форму и перечень вступительных испытаний при приеме на обучение по программам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бакалавриата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программам специалитета лиц, имеющих среднее профессиональное или высшее образование;</a:t>
            </a:r>
          </a:p>
          <a:p>
            <a:pPr marL="0" indent="0">
              <a:buNone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17) соответствие профиля всероссийской олимпиады школьников или международной олимпиады специальностям и (или) направлениям подготовки при приеме на обучение без вступительных испытаний победителей и призеров заключительного этапа всероссийской олимпиады школьников, членов сборных команд Российской Федерации, участвовавших в международных олимпиадах по общеобразовательным предметам;</a:t>
            </a:r>
          </a:p>
          <a:p>
            <a:pPr marL="0" indent="0">
              <a:buNone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18) соответствие профиля олимпиады школьников специальностям и (или) направлениям подготовки при приеме на обучение без вступительных испытаний победителей и призеров олимпиады школьников;</a:t>
            </a:r>
          </a:p>
          <a:p>
            <a:pPr marL="0" indent="0">
              <a:buNone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19) порядок пользования учебниками и учебными пособиями обучающимися, осваивающими учебные предметы, курсы, дисциплины (модули) за пределами федеральных государственных образовательных стандартов, образовательных стандартов и (или) получающими платные образовательные услуги;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12300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20)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по индивидуальному учебному плану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ускоренное обучение, в пределах осваиваемой образовательной программы;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21) участие обучающихся в формировании содержания своего профессионального образования при условии соблюдения федеральных государственных образовательных стандартов среднего профессионального и высшего образования, образовательных стандартов;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22) освоение наряду с учебными предметами, курсами, дисциплинами (модулями) по осваиваемой образовательной программе любых других учебных предметов, курсов, дисциплин (модулей), преподаваемых в организации, осуществляющей образовательную деятельность;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23) зачет организацией, осуществляющей образовательную деятельность, результатов освоения обучающимися учебных предметов, курсов, дисциплин (модулей), практики, дополнительных образовательных программ в других организациях, осуществляющих образовательную деятельность;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24) пользование лечебно-оздоровительной инфраструктурой, объектами культуры и объектами спорта образовательной организации;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25) доступ педагогических работников к информационно-телекоммуникационным сетям и базам данных, учебным и методическим материалам, музейным фондам, материально-техническим средствам обеспечения образовательной деятельности, необходимым для качественного осуществления педагогической, научной или исследовательской деятельности в организациях, осуществляющих образовательную деятельность;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26) пользование педагогическими работниками образовательными, методическими и научными услугами организации, осуществляющей образовательную деятельность;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27) перечень факультативных (необязательных для данного уровня образования, профессии, специальности или направления подготовки) и элективных (избираемых в обязательном порядке) учебных предметов, курсов, дисциплин (модулей);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28) размеры и порядок выплаты материальной поддержки обучающимся;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224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069" y="1009935"/>
            <a:ext cx="11887200" cy="57320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Основные принципы государственной политики и правового регулирования отношений в сфере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Государственная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политика и правовое регулирование отношений в сфере образования основываются на следующих принципах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обеспечение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каждого человека на образование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недопустимость дискриминации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образования;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свобода выбора получения образования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склонностям и потребностям человека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создание условий для самореализации каждого человека, свободное развитие его способностей, включая предоставление права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выбора форм получения образования, форм обучения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организации, осуществляющей образовательную деятельность,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направленности образования в пределах, предоставленных системой образования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педагогическим работникам свободы в выборе форм обучения, методов обучения и воспитания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обеспечение права на образование в течение всей жизни в соответствии с потребностями личности,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адаптивность системы образования к уровню подготовки, особенностям развития, способностям и интересам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37686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6603" y="1446662"/>
            <a:ext cx="11614245" cy="50633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Имеющиеся в ДОО локальные акты, требуют внесения изменений: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 разделы, касающиеся целей и задач функционирования ДОО, режима работы, комплектования, контингента воспитанников, содержания и организации педагогического процесса, функционирования структурных подразделений.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инструкции работников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особенности организации инклюзивного образовательного процесса требуют внесения изменений в функциональные обязанности отдельных сотрудников (функции ведущего специалиста-куратора ребенка с ОВЗ, функции технического сопровождения у тьютора)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Инструкции по технике безопасности 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163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214652"/>
            <a:ext cx="10820400" cy="5004034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Годовой план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особенности инклюзивного образовательного процесса могут быть отражены во всех разделах годового плана (или могут быть выделены в особый раздел)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Приказы руководителя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 приказов: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открытии и комплектовании структурных подразделений и групп различной направленности (в течение года приказы о зачислении, отчислении и переводе воспитанников внутри учреждения)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Положений, планов, инструкций, графиков работы специалистов и структурных подразделений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установлении нагрузки, доплат и надбавок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Закон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закрепляет право руководителя образовательной организации самостоятельно формировать нормативное поле и возлагает ответственность за разработку и её соответствие действующему законодательству.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2120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73707"/>
            <a:ext cx="12192000" cy="55635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локальных актов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регламентирующих деятельность образовательной организации в части обучения и воспитания детей с ограниченными возможностями здоровья, в том числе детей-инвалидов включает в себя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реализации инклюзивной практики в образовательном учреждении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(об особенностях организации обучения и воспитания детей с ОВЗ и др.);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организации психолого-педагогического сопровождения ребенка с ОВЗ и ребенка с инвалидностью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учебном процессе, в т.ч. через договор о сетевом взаимодействии с центром психолого-педагогической, медицинской и социальной помощи или со специальными (коррекционными) образовательными учреждениями, лечебно-профилактическими учреждениями, учреждениями здравоохранения, учреждениями социального обслуживания;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родителями детей с ОВЗ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разработке и реализации индивидуального учебного плана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обеспечивает освоение образовательной программы на основе индивидуализации ее содержания с учетом особенностей и образовательных потребностей конкретного обучающегося;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логопедическом кабинете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взаимодействии учителя-логопеда с родителями детей, имеющих нарушения речи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др.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791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433014"/>
            <a:ext cx="10820400" cy="5145207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5. Право на образование. Государственные гарантии реализации права на образование в Российской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гарантируется право каждого человека на образование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В целях реализации права каждого человека на образование федеральными государственными органами, органами государственной власти субъектов Российской Федерации и органами местного самоуправления: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создаются необходимые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получения без дискриминации качественного образования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лицами с ограниченными возможностями здоровья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коррекции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 развития 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адаптации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оказания ранней коррекционной помощи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основе специальных педагогических подходов и наиболее подходящих для этих лиц языков, методов и способов общения и условия, в максимальной степени способствующие получению образования определенного уровня и определенной направленности, а также социальному развитию этих лиц, в том числе посредством организации инклюзивного образования лиц с ограниченными возможностями здоровья;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2085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5660" y="1596788"/>
            <a:ext cx="11627892" cy="5022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11. Федеральные государственные образовательные стандарты и федеральные государственные требования. Образовательные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</a:t>
            </a:r>
          </a:p>
          <a:p>
            <a:pPr marL="457200" indent="-45720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образовательные стандарты и федеральные государственные требования обеспечивают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вариативность содержания образовательных программ соответствующего уровня образования,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формирования образовательных программ различных уровня сложности и направленности с учетом образовательных потребностей и способностей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целях обеспечения реализации права на образование обучающихся с ограниченными возможностями здоровья устанавливаются федеральные государственные образовательные стандарты образования указанных лиц или включаются в федеральные государственные образовательные стандарты специальные требования.</a:t>
            </a:r>
          </a:p>
        </p:txBody>
      </p:sp>
    </p:spTree>
    <p:extLst>
      <p:ext uri="{BB962C8B-B14F-4D97-AF65-F5344CB8AC3E}">
        <p14:creationId xmlns="" xmlns:p14="http://schemas.microsoft.com/office/powerpoint/2010/main" val="3759200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829" y="736978"/>
            <a:ext cx="11914495" cy="5882185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44. Права, обязанности и ответственность в сфере образования родителей (законных представителей) несовершеннолетних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Родители (законные представители) несовершеннолетних обучающихся имеют право: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выбирать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завершения получения ребенком основного общего образования с учетом мнения ребенка, а также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рекомендаций психолого-медико-педагогической комиссии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 их наличии)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получения образования и формы обучения, организации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осуществляющие образовательную деятельность, язык, языки образования, факультативные и элективные учебные предметы, курсы, дисциплины (модули) из перечня, предлагаемого организацией, осуществляющей образовательную деятельность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получать информацию о всех видах планируемых обследований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(психологических, психолого-педагогических) обучающихся,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давать согласие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проведение таких обследований или участие в таких обследованиях,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отказаться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их проведения или участия в них,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получать информацию о результатах проведенных обследований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присутствовать при обследовании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психолого-медико-педагогической комиссией,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обсуждении результатов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обследования и рекомендаций, полученных по результатам обследования,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высказывать свое мнение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относительно предлагаемых условий для организации обучения и воспитания детей.</a:t>
            </a:r>
          </a:p>
        </p:txBody>
      </p:sp>
    </p:spTree>
    <p:extLst>
      <p:ext uri="{BB962C8B-B14F-4D97-AF65-F5344CB8AC3E}">
        <p14:creationId xmlns="" xmlns:p14="http://schemas.microsoft.com/office/powerpoint/2010/main" val="808078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490" y="1610436"/>
            <a:ext cx="11137710" cy="4858603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48. Обязанности и ответственность педагогических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Педагогические работники обязаны: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учитывать особенности психофизического развития обучающихся и состояние их здоровья, соблюдать специальные условия, необходимые для получения образования лицами с ограниченными возможностями здоровья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взаимодействовать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медицинскими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54. Договор об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 договоре об образовании должны быть указаны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образовани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я, в том числе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вид, уровень и (или) направленность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(часть образовательной программы определенных уровня, вида и (или) направленности),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обучения, срок освоения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(продолжительность обучения).</a:t>
            </a:r>
          </a:p>
        </p:txBody>
      </p:sp>
    </p:spTree>
    <p:extLst>
      <p:ext uri="{BB962C8B-B14F-4D97-AF65-F5344CB8AC3E}">
        <p14:creationId xmlns="" xmlns:p14="http://schemas.microsoft.com/office/powerpoint/2010/main" val="3331732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376" y="1624084"/>
            <a:ext cx="11055824" cy="4594601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55. Общие требования к приему на обучение в организацию, осуществляющую образовательную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Прием на обучение по основным общеобразовательным программам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бюджетных ассигнований федерального бюджета, бюджетов субъектов Российской Федерации и местных бюджетов проводится на общедоступной основе, если иное не предусмотрено настоящим Федеральным законом.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ограниченными возможностями здоровья принимаются на обучение по адаптированной основной общеобразовательной программе только с согласия родителей (законных представителей) и на основании рекомендаций психолого-медико-педагогической комиссии.</a:t>
            </a:r>
          </a:p>
        </p:txBody>
      </p:sp>
    </p:spTree>
    <p:extLst>
      <p:ext uri="{BB962C8B-B14F-4D97-AF65-F5344CB8AC3E}">
        <p14:creationId xmlns="" xmlns:p14="http://schemas.microsoft.com/office/powerpoint/2010/main" val="40255467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След самолета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След самолета</Template>
  <TotalTime>632</TotalTime>
  <Words>5358</Words>
  <Application>Microsoft Office PowerPoint</Application>
  <PresentationFormat>Произвольный</PresentationFormat>
  <Paragraphs>194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След самолета</vt:lpstr>
      <vt:lpstr>Нормативно-правовая база, регламентирующая работу с детьми с ОВЗ и детьми-инвалидами в МБОУ «НАЧАЛЬНАЯ ШКОЛА-ДЕТСКИЙ САД» П. ХАСЫН  </vt:lpstr>
      <vt:lpstr>Федеральный уровень: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УРОВЕНЬ ДОУ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Нормативно-правовая база, регламентирующая работу с детьми с ОВЗ и детьми-инвалидами в ОО. Разработка локальных актов в образовательных организациях по данному направлению</dc:title>
  <dc:creator>Таня</dc:creator>
  <cp:lastModifiedBy>Work</cp:lastModifiedBy>
  <cp:revision>142</cp:revision>
  <dcterms:created xsi:type="dcterms:W3CDTF">2016-08-14T08:49:01Z</dcterms:created>
  <dcterms:modified xsi:type="dcterms:W3CDTF">2018-08-27T02:15:24Z</dcterms:modified>
</cp:coreProperties>
</file>